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Yusei Magic" charset="1" panose="02000600000000000000"/>
      <p:regular r:id="rId15"/>
    </p:embeddedFont>
    <p:embeddedFont>
      <p:font typeface="YD햇살 Bold" charset="1" panose="02020603020101020101"/>
      <p:regular r:id="rId16"/>
    </p:embeddedFont>
    <p:embeddedFont>
      <p:font typeface="YD햇살" charset="1" panose="02020603020101020101"/>
      <p:regular r:id="rId17"/>
    </p:embeddedFont>
    <p:embeddedFont>
      <p:font typeface="Hatton" charset="1" panose="000005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5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7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16.pn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3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26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31621" y="2300064"/>
            <a:ext cx="708600" cy="439332"/>
          </a:xfrm>
          <a:custGeom>
            <a:avLst/>
            <a:gdLst/>
            <a:ahLst/>
            <a:cxnLst/>
            <a:rect r="r" b="b" t="t" l="l"/>
            <a:pathLst>
              <a:path h="439332" w="708600">
                <a:moveTo>
                  <a:pt x="0" y="0"/>
                </a:moveTo>
                <a:lnTo>
                  <a:pt x="708600" y="0"/>
                </a:lnTo>
                <a:lnTo>
                  <a:pt x="708600" y="439331"/>
                </a:lnTo>
                <a:lnTo>
                  <a:pt x="0" y="4393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475489"/>
            <a:ext cx="18288000" cy="11219116"/>
          </a:xfrm>
          <a:custGeom>
            <a:avLst/>
            <a:gdLst/>
            <a:ahLst/>
            <a:cxnLst/>
            <a:rect r="r" b="b" t="t" l="l"/>
            <a:pathLst>
              <a:path h="11219116" w="18288000">
                <a:moveTo>
                  <a:pt x="0" y="0"/>
                </a:moveTo>
                <a:lnTo>
                  <a:pt x="18288000" y="0"/>
                </a:lnTo>
                <a:lnTo>
                  <a:pt x="18288000" y="11219116"/>
                </a:lnTo>
                <a:lnTo>
                  <a:pt x="0" y="112191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003" r="0" b="-1257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89906" y="3217119"/>
            <a:ext cx="14508187" cy="3895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79"/>
              </a:lnSpc>
            </a:pPr>
            <a:r>
              <a:rPr lang="en-US" sz="14499">
                <a:solidFill>
                  <a:srgbClr val="FFFFFF"/>
                </a:solidFill>
                <a:latin typeface="Yusei Magic"/>
              </a:rPr>
              <a:t>ADVOGADA</a:t>
            </a:r>
          </a:p>
          <a:p>
            <a:pPr algn="ctr">
              <a:lnSpc>
                <a:spcPts val="15079"/>
              </a:lnSpc>
            </a:pPr>
            <a:r>
              <a:rPr lang="en-US" sz="14499">
                <a:solidFill>
                  <a:srgbClr val="FFFFFF"/>
                </a:solidFill>
                <a:latin typeface="Yusei Magic"/>
              </a:rPr>
              <a:t>EXTRAORDINÁRIA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41929" y="7026483"/>
            <a:ext cx="14804141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YD햇살 Bold"/>
              </a:rPr>
              <a:t>Presentation by Layssa Camargo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A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699999">
            <a:off x="4609847" y="179426"/>
            <a:ext cx="943057" cy="2628731"/>
          </a:xfrm>
          <a:custGeom>
            <a:avLst/>
            <a:gdLst/>
            <a:ahLst/>
            <a:cxnLst/>
            <a:rect r="r" b="b" t="t" l="l"/>
            <a:pathLst>
              <a:path h="2628731" w="943057">
                <a:moveTo>
                  <a:pt x="0" y="0"/>
                </a:moveTo>
                <a:lnTo>
                  <a:pt x="943057" y="0"/>
                </a:lnTo>
                <a:lnTo>
                  <a:pt x="943057" y="2628731"/>
                </a:lnTo>
                <a:lnTo>
                  <a:pt x="0" y="26287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45427" y="905055"/>
            <a:ext cx="7397145" cy="1854907"/>
          </a:xfrm>
          <a:custGeom>
            <a:avLst/>
            <a:gdLst/>
            <a:ahLst/>
            <a:cxnLst/>
            <a:rect r="r" b="b" t="t" l="l"/>
            <a:pathLst>
              <a:path h="1854907" w="7397145">
                <a:moveTo>
                  <a:pt x="0" y="0"/>
                </a:moveTo>
                <a:lnTo>
                  <a:pt x="7397146" y="0"/>
                </a:lnTo>
                <a:lnTo>
                  <a:pt x="7397146" y="1854907"/>
                </a:lnTo>
                <a:lnTo>
                  <a:pt x="0" y="18549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044908" y="721640"/>
            <a:ext cx="8198185" cy="781261"/>
            <a:chOff x="0" y="0"/>
            <a:chExt cx="2159193" cy="20576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59193" cy="205764"/>
            </a:xfrm>
            <a:custGeom>
              <a:avLst/>
              <a:gdLst/>
              <a:ahLst/>
              <a:cxnLst/>
              <a:rect r="r" b="b" t="t" l="l"/>
              <a:pathLst>
                <a:path h="205764" w="2159193">
                  <a:moveTo>
                    <a:pt x="32108" y="0"/>
                  </a:moveTo>
                  <a:lnTo>
                    <a:pt x="2127085" y="0"/>
                  </a:lnTo>
                  <a:cubicBezTo>
                    <a:pt x="2144818" y="0"/>
                    <a:pt x="2159193" y="14375"/>
                    <a:pt x="2159193" y="32108"/>
                  </a:cubicBezTo>
                  <a:lnTo>
                    <a:pt x="2159193" y="173656"/>
                  </a:lnTo>
                  <a:cubicBezTo>
                    <a:pt x="2159193" y="191389"/>
                    <a:pt x="2144818" y="205764"/>
                    <a:pt x="2127085" y="205764"/>
                  </a:cubicBezTo>
                  <a:lnTo>
                    <a:pt x="32108" y="205764"/>
                  </a:lnTo>
                  <a:cubicBezTo>
                    <a:pt x="14375" y="205764"/>
                    <a:pt x="0" y="191389"/>
                    <a:pt x="0" y="173656"/>
                  </a:cubicBezTo>
                  <a:lnTo>
                    <a:pt x="0" y="32108"/>
                  </a:lnTo>
                  <a:cubicBezTo>
                    <a:pt x="0" y="14375"/>
                    <a:pt x="14375" y="0"/>
                    <a:pt x="32108" y="0"/>
                  </a:cubicBezTo>
                  <a:close/>
                </a:path>
              </a:pathLst>
            </a:custGeom>
            <a:solidFill>
              <a:srgbClr val="5164A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19050"/>
              <a:ext cx="2159193" cy="1867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1489412">
            <a:off x="-1367627" y="3083510"/>
            <a:ext cx="13062857" cy="8229600"/>
          </a:xfrm>
          <a:custGeom>
            <a:avLst/>
            <a:gdLst/>
            <a:ahLst/>
            <a:cxnLst/>
            <a:rect r="r" b="b" t="t" l="l"/>
            <a:pathLst>
              <a:path h="8229600" w="13062857">
                <a:moveTo>
                  <a:pt x="0" y="0"/>
                </a:moveTo>
                <a:lnTo>
                  <a:pt x="13062858" y="0"/>
                </a:lnTo>
                <a:lnTo>
                  <a:pt x="130628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339301">
            <a:off x="4516986" y="3031687"/>
            <a:ext cx="2766475" cy="4223626"/>
          </a:xfrm>
          <a:custGeom>
            <a:avLst/>
            <a:gdLst/>
            <a:ahLst/>
            <a:cxnLst/>
            <a:rect r="r" b="b" t="t" l="l"/>
            <a:pathLst>
              <a:path h="4223626" w="2766475">
                <a:moveTo>
                  <a:pt x="0" y="0"/>
                </a:moveTo>
                <a:lnTo>
                  <a:pt x="2766475" y="0"/>
                </a:lnTo>
                <a:lnTo>
                  <a:pt x="2766475" y="4223626"/>
                </a:lnTo>
                <a:lnTo>
                  <a:pt x="0" y="42236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1942993">
            <a:off x="11631918" y="6377549"/>
            <a:ext cx="1894125" cy="2891794"/>
          </a:xfrm>
          <a:custGeom>
            <a:avLst/>
            <a:gdLst/>
            <a:ahLst/>
            <a:cxnLst/>
            <a:rect r="r" b="b" t="t" l="l"/>
            <a:pathLst>
              <a:path h="2891794" w="1894125">
                <a:moveTo>
                  <a:pt x="1894125" y="0"/>
                </a:moveTo>
                <a:lnTo>
                  <a:pt x="0" y="0"/>
                </a:lnTo>
                <a:lnTo>
                  <a:pt x="0" y="2891794"/>
                </a:lnTo>
                <a:lnTo>
                  <a:pt x="1894125" y="2891794"/>
                </a:lnTo>
                <a:lnTo>
                  <a:pt x="1894125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344193" y="2932061"/>
            <a:ext cx="5890146" cy="6326239"/>
            <a:chOff x="0" y="0"/>
            <a:chExt cx="912538" cy="9801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12538" cy="980100"/>
            </a:xfrm>
            <a:custGeom>
              <a:avLst/>
              <a:gdLst/>
              <a:ahLst/>
              <a:cxnLst/>
              <a:rect r="r" b="b" t="t" l="l"/>
              <a:pathLst>
                <a:path h="980100" w="912538">
                  <a:moveTo>
                    <a:pt x="30231" y="0"/>
                  </a:moveTo>
                  <a:lnTo>
                    <a:pt x="882307" y="0"/>
                  </a:lnTo>
                  <a:cubicBezTo>
                    <a:pt x="890325" y="0"/>
                    <a:pt x="898014" y="3185"/>
                    <a:pt x="903683" y="8854"/>
                  </a:cubicBezTo>
                  <a:cubicBezTo>
                    <a:pt x="909353" y="14524"/>
                    <a:pt x="912538" y="22213"/>
                    <a:pt x="912538" y="30231"/>
                  </a:cubicBezTo>
                  <a:lnTo>
                    <a:pt x="912538" y="949869"/>
                  </a:lnTo>
                  <a:cubicBezTo>
                    <a:pt x="912538" y="966565"/>
                    <a:pt x="899003" y="980100"/>
                    <a:pt x="882307" y="980100"/>
                  </a:cubicBezTo>
                  <a:lnTo>
                    <a:pt x="30231" y="980100"/>
                  </a:lnTo>
                  <a:cubicBezTo>
                    <a:pt x="22213" y="980100"/>
                    <a:pt x="14524" y="976915"/>
                    <a:pt x="8854" y="971246"/>
                  </a:cubicBezTo>
                  <a:cubicBezTo>
                    <a:pt x="3185" y="965576"/>
                    <a:pt x="0" y="957887"/>
                    <a:pt x="0" y="949869"/>
                  </a:cubicBezTo>
                  <a:lnTo>
                    <a:pt x="0" y="30231"/>
                  </a:lnTo>
                  <a:cubicBezTo>
                    <a:pt x="0" y="22213"/>
                    <a:pt x="3185" y="14524"/>
                    <a:pt x="8854" y="8854"/>
                  </a:cubicBezTo>
                  <a:cubicBezTo>
                    <a:pt x="14524" y="3185"/>
                    <a:pt x="22213" y="0"/>
                    <a:pt x="30231" y="0"/>
                  </a:cubicBezTo>
                  <a:close/>
                </a:path>
              </a:pathLst>
            </a:custGeom>
            <a:blipFill>
              <a:blip r:embed="rId6"/>
              <a:stretch>
                <a:fillRect l="-17962" t="0" r="-17962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1594194">
            <a:off x="-710310" y="7765023"/>
            <a:ext cx="3242513" cy="3000798"/>
          </a:xfrm>
          <a:custGeom>
            <a:avLst/>
            <a:gdLst/>
            <a:ahLst/>
            <a:cxnLst/>
            <a:rect r="r" b="b" t="t" l="l"/>
            <a:pathLst>
              <a:path h="3000798" w="3242513">
                <a:moveTo>
                  <a:pt x="0" y="0"/>
                </a:moveTo>
                <a:lnTo>
                  <a:pt x="3242513" y="0"/>
                </a:lnTo>
                <a:lnTo>
                  <a:pt x="3242513" y="3000798"/>
                </a:lnTo>
                <a:lnTo>
                  <a:pt x="0" y="30007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332548" y="1588626"/>
            <a:ext cx="5622905" cy="725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6"/>
              </a:lnSpc>
            </a:pPr>
            <a:r>
              <a:rPr lang="en-US" sz="5352">
                <a:solidFill>
                  <a:srgbClr val="0C2640"/>
                </a:solidFill>
                <a:latin typeface="Yusei Magic"/>
              </a:rPr>
              <a:t>LAYSSA CAMARGO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053661" y="657851"/>
            <a:ext cx="6180679" cy="84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6"/>
              </a:lnSpc>
            </a:pPr>
            <a:r>
              <a:rPr lang="en-US" sz="4876">
                <a:solidFill>
                  <a:srgbClr val="FFFFFF"/>
                </a:solidFill>
                <a:latin typeface="YD햇살"/>
              </a:rPr>
              <a:t>DESENVOLVEDORA</a:t>
            </a: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A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618950"/>
            <a:ext cx="4437186" cy="857111"/>
            <a:chOff x="0" y="0"/>
            <a:chExt cx="1168642" cy="2257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68642" cy="225741"/>
            </a:xfrm>
            <a:custGeom>
              <a:avLst/>
              <a:gdLst/>
              <a:ahLst/>
              <a:cxnLst/>
              <a:rect r="r" b="b" t="t" l="l"/>
              <a:pathLst>
                <a:path h="225741" w="1168642">
                  <a:moveTo>
                    <a:pt x="59323" y="0"/>
                  </a:moveTo>
                  <a:lnTo>
                    <a:pt x="1109319" y="0"/>
                  </a:lnTo>
                  <a:cubicBezTo>
                    <a:pt x="1142082" y="0"/>
                    <a:pt x="1168642" y="26560"/>
                    <a:pt x="1168642" y="59323"/>
                  </a:cubicBezTo>
                  <a:lnTo>
                    <a:pt x="1168642" y="166419"/>
                  </a:lnTo>
                  <a:cubicBezTo>
                    <a:pt x="1168642" y="199182"/>
                    <a:pt x="1142082" y="225741"/>
                    <a:pt x="1109319" y="225741"/>
                  </a:cubicBezTo>
                  <a:lnTo>
                    <a:pt x="59323" y="225741"/>
                  </a:lnTo>
                  <a:cubicBezTo>
                    <a:pt x="26560" y="225741"/>
                    <a:pt x="0" y="199182"/>
                    <a:pt x="0" y="166419"/>
                  </a:cubicBezTo>
                  <a:lnTo>
                    <a:pt x="0" y="59323"/>
                  </a:lnTo>
                  <a:cubicBezTo>
                    <a:pt x="0" y="26560"/>
                    <a:pt x="26560" y="0"/>
                    <a:pt x="59323" y="0"/>
                  </a:cubicBezTo>
                  <a:close/>
                </a:path>
              </a:pathLst>
            </a:custGeom>
            <a:solidFill>
              <a:srgbClr val="5164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1168642" cy="2066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14940509" y="-1246952"/>
            <a:ext cx="6694981" cy="5446026"/>
          </a:xfrm>
          <a:custGeom>
            <a:avLst/>
            <a:gdLst/>
            <a:ahLst/>
            <a:cxnLst/>
            <a:rect r="r" b="b" t="t" l="l"/>
            <a:pathLst>
              <a:path h="5446026" w="6694981">
                <a:moveTo>
                  <a:pt x="0" y="0"/>
                </a:moveTo>
                <a:lnTo>
                  <a:pt x="6694982" y="0"/>
                </a:lnTo>
                <a:lnTo>
                  <a:pt x="6694982" y="5446026"/>
                </a:lnTo>
                <a:lnTo>
                  <a:pt x="0" y="54460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6572553"/>
            <a:ext cx="5971676" cy="857111"/>
            <a:chOff x="0" y="0"/>
            <a:chExt cx="1572787" cy="2257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72787" cy="225741"/>
            </a:xfrm>
            <a:custGeom>
              <a:avLst/>
              <a:gdLst/>
              <a:ahLst/>
              <a:cxnLst/>
              <a:rect r="r" b="b" t="t" l="l"/>
              <a:pathLst>
                <a:path h="225741" w="1572787">
                  <a:moveTo>
                    <a:pt x="44079" y="0"/>
                  </a:moveTo>
                  <a:lnTo>
                    <a:pt x="1528708" y="0"/>
                  </a:lnTo>
                  <a:cubicBezTo>
                    <a:pt x="1553052" y="0"/>
                    <a:pt x="1572787" y="19735"/>
                    <a:pt x="1572787" y="44079"/>
                  </a:cubicBezTo>
                  <a:lnTo>
                    <a:pt x="1572787" y="181662"/>
                  </a:lnTo>
                  <a:cubicBezTo>
                    <a:pt x="1572787" y="206006"/>
                    <a:pt x="1553052" y="225741"/>
                    <a:pt x="1528708" y="225741"/>
                  </a:cubicBezTo>
                  <a:lnTo>
                    <a:pt x="44079" y="225741"/>
                  </a:lnTo>
                  <a:cubicBezTo>
                    <a:pt x="19735" y="225741"/>
                    <a:pt x="0" y="206006"/>
                    <a:pt x="0" y="181662"/>
                  </a:cubicBezTo>
                  <a:lnTo>
                    <a:pt x="0" y="44079"/>
                  </a:lnTo>
                  <a:cubicBezTo>
                    <a:pt x="0" y="19735"/>
                    <a:pt x="19735" y="0"/>
                    <a:pt x="44079" y="0"/>
                  </a:cubicBezTo>
                  <a:close/>
                </a:path>
              </a:pathLst>
            </a:custGeom>
            <a:solidFill>
              <a:srgbClr val="5164A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9050"/>
              <a:ext cx="1572787" cy="2066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3571386"/>
            <a:ext cx="4437186" cy="857111"/>
            <a:chOff x="0" y="0"/>
            <a:chExt cx="1168642" cy="22574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68642" cy="225741"/>
            </a:xfrm>
            <a:custGeom>
              <a:avLst/>
              <a:gdLst/>
              <a:ahLst/>
              <a:cxnLst/>
              <a:rect r="r" b="b" t="t" l="l"/>
              <a:pathLst>
                <a:path h="225741" w="1168642">
                  <a:moveTo>
                    <a:pt x="59323" y="0"/>
                  </a:moveTo>
                  <a:lnTo>
                    <a:pt x="1109319" y="0"/>
                  </a:lnTo>
                  <a:cubicBezTo>
                    <a:pt x="1142082" y="0"/>
                    <a:pt x="1168642" y="26560"/>
                    <a:pt x="1168642" y="59323"/>
                  </a:cubicBezTo>
                  <a:lnTo>
                    <a:pt x="1168642" y="166419"/>
                  </a:lnTo>
                  <a:cubicBezTo>
                    <a:pt x="1168642" y="199182"/>
                    <a:pt x="1142082" y="225741"/>
                    <a:pt x="1109319" y="225741"/>
                  </a:cubicBezTo>
                  <a:lnTo>
                    <a:pt x="59323" y="225741"/>
                  </a:lnTo>
                  <a:cubicBezTo>
                    <a:pt x="26560" y="225741"/>
                    <a:pt x="0" y="199182"/>
                    <a:pt x="0" y="166419"/>
                  </a:cubicBezTo>
                  <a:lnTo>
                    <a:pt x="0" y="59323"/>
                  </a:lnTo>
                  <a:cubicBezTo>
                    <a:pt x="0" y="26560"/>
                    <a:pt x="26560" y="0"/>
                    <a:pt x="59323" y="0"/>
                  </a:cubicBezTo>
                  <a:close/>
                </a:path>
              </a:pathLst>
            </a:custGeom>
            <a:solidFill>
              <a:srgbClr val="5164A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9050"/>
              <a:ext cx="1168642" cy="2066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2080577" y="7001108"/>
            <a:ext cx="6218554" cy="4114800"/>
          </a:xfrm>
          <a:custGeom>
            <a:avLst/>
            <a:gdLst/>
            <a:ahLst/>
            <a:cxnLst/>
            <a:rect r="r" b="b" t="t" l="l"/>
            <a:pathLst>
              <a:path h="4114800" w="6218554">
                <a:moveTo>
                  <a:pt x="0" y="0"/>
                </a:moveTo>
                <a:lnTo>
                  <a:pt x="6218554" y="0"/>
                </a:lnTo>
                <a:lnTo>
                  <a:pt x="621855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7410439"/>
            <a:ext cx="14489934" cy="215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Hatton"/>
              </a:rPr>
              <a:t>Desde pequena eu gostava de abordar assuntos, que pudessem conscientizar as pessoas sobre algo, por isso a escolha de Advogada Extraordinária, embora seja apenas um dorama, ela pode gerar muitos impactos positivos na vida das pessoas.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2483" y="666750"/>
            <a:ext cx="3909620" cy="847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2"/>
              </a:lnSpc>
            </a:pPr>
            <a:r>
              <a:rPr lang="en-US" sz="6156">
                <a:solidFill>
                  <a:srgbClr val="FFFFFF"/>
                </a:solidFill>
                <a:latin typeface="Yusei Magic"/>
              </a:rPr>
              <a:t>CONTEXTO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4403426"/>
            <a:ext cx="15675393" cy="2032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0"/>
              </a:lnSpc>
            </a:pPr>
            <a:r>
              <a:rPr lang="en-US" sz="2871">
                <a:solidFill>
                  <a:srgbClr val="FFFFFF"/>
                </a:solidFill>
                <a:latin typeface="Hatton"/>
              </a:rPr>
              <a:t>Conscientizar pessoas atraves do dorama, fazendo com que reflitam sobre a importância de incluir e acolher pessoas autistas na sociedade, dando oportunidades para se desenvolverem e crescerem, inclusive esse e um dos objetivos da </a:t>
            </a:r>
            <a:r>
              <a:rPr lang="en-US" sz="2871">
                <a:solidFill>
                  <a:srgbClr val="29ABE2"/>
                </a:solidFill>
                <a:latin typeface="Hatton"/>
              </a:rPr>
              <a:t>ONU</a:t>
            </a:r>
            <a:r>
              <a:rPr lang="en-US" sz="2871">
                <a:solidFill>
                  <a:srgbClr val="FFFFFF"/>
                </a:solidFill>
                <a:latin typeface="Hatton"/>
              </a:rPr>
              <a:t>, que e a </a:t>
            </a:r>
            <a:r>
              <a:rPr lang="en-US" sz="2871">
                <a:solidFill>
                  <a:srgbClr val="29ABE2"/>
                </a:solidFill>
                <a:latin typeface="Hatton"/>
              </a:rPr>
              <a:t>redução de desigualdade</a:t>
            </a:r>
            <a:r>
              <a:rPr lang="en-US" sz="2871">
                <a:solidFill>
                  <a:srgbClr val="FFFFFF"/>
                </a:solidFill>
                <a:latin typeface="Hatton"/>
              </a:rPr>
              <a:t>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1380811"/>
            <a:ext cx="14062572" cy="215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Hatton"/>
              </a:rPr>
              <a:t>A Advogada Extraordinaria, narra a historia da jovem Woo Young Woo, de 27 anos, que possui autismo.  O dorama nos mostra as dificuldades de Woo, durante o seu processo como Advogada autista, relatando seu cotidiano e desenvolvimento.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92483" y="6620353"/>
            <a:ext cx="5444110" cy="847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2"/>
              </a:lnSpc>
            </a:pPr>
            <a:r>
              <a:rPr lang="en-US" sz="6156">
                <a:solidFill>
                  <a:srgbClr val="FFFFFF"/>
                </a:solidFill>
                <a:latin typeface="Yusei Magic"/>
              </a:rPr>
              <a:t>JUSTIFICATIVA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92483" y="3619186"/>
            <a:ext cx="3909620" cy="847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2"/>
              </a:lnSpc>
            </a:pPr>
            <a:r>
              <a:rPr lang="en-US" sz="6156">
                <a:solidFill>
                  <a:srgbClr val="FFFFFF"/>
                </a:solidFill>
                <a:latin typeface="Yusei Magic"/>
              </a:rPr>
              <a:t>OBJETIVO</a:t>
            </a: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A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900807">
            <a:off x="418689" y="1430296"/>
            <a:ext cx="19084365" cy="12023150"/>
          </a:xfrm>
          <a:custGeom>
            <a:avLst/>
            <a:gdLst/>
            <a:ahLst/>
            <a:cxnLst/>
            <a:rect r="r" b="b" t="t" l="l"/>
            <a:pathLst>
              <a:path h="12023150" w="19084365">
                <a:moveTo>
                  <a:pt x="0" y="0"/>
                </a:moveTo>
                <a:lnTo>
                  <a:pt x="19084365" y="0"/>
                </a:lnTo>
                <a:lnTo>
                  <a:pt x="19084365" y="12023150"/>
                </a:lnTo>
                <a:lnTo>
                  <a:pt x="0" y="120231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86703" y="1028700"/>
            <a:ext cx="10514593" cy="2636638"/>
          </a:xfrm>
          <a:custGeom>
            <a:avLst/>
            <a:gdLst/>
            <a:ahLst/>
            <a:cxnLst/>
            <a:rect r="r" b="b" t="t" l="l"/>
            <a:pathLst>
              <a:path h="2636638" w="10514593">
                <a:moveTo>
                  <a:pt x="0" y="0"/>
                </a:moveTo>
                <a:lnTo>
                  <a:pt x="10514594" y="0"/>
                </a:lnTo>
                <a:lnTo>
                  <a:pt x="10514594" y="2636638"/>
                </a:lnTo>
                <a:lnTo>
                  <a:pt x="0" y="263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242632" y="772225"/>
            <a:ext cx="11802737" cy="932961"/>
            <a:chOff x="0" y="0"/>
            <a:chExt cx="3108540" cy="2457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08540" cy="245718"/>
            </a:xfrm>
            <a:custGeom>
              <a:avLst/>
              <a:gdLst/>
              <a:ahLst/>
              <a:cxnLst/>
              <a:rect r="r" b="b" t="t" l="l"/>
              <a:pathLst>
                <a:path h="245718" w="3108540">
                  <a:moveTo>
                    <a:pt x="22302" y="0"/>
                  </a:moveTo>
                  <a:lnTo>
                    <a:pt x="3086238" y="0"/>
                  </a:lnTo>
                  <a:cubicBezTo>
                    <a:pt x="3092153" y="0"/>
                    <a:pt x="3097825" y="2350"/>
                    <a:pt x="3102008" y="6532"/>
                  </a:cubicBezTo>
                  <a:cubicBezTo>
                    <a:pt x="3106190" y="10715"/>
                    <a:pt x="3108540" y="16387"/>
                    <a:pt x="3108540" y="22302"/>
                  </a:cubicBezTo>
                  <a:lnTo>
                    <a:pt x="3108540" y="223416"/>
                  </a:lnTo>
                  <a:cubicBezTo>
                    <a:pt x="3108540" y="235733"/>
                    <a:pt x="3098555" y="245718"/>
                    <a:pt x="3086238" y="245718"/>
                  </a:cubicBezTo>
                  <a:lnTo>
                    <a:pt x="22302" y="245718"/>
                  </a:lnTo>
                  <a:cubicBezTo>
                    <a:pt x="9985" y="245718"/>
                    <a:pt x="0" y="235733"/>
                    <a:pt x="0" y="223416"/>
                  </a:cubicBezTo>
                  <a:lnTo>
                    <a:pt x="0" y="22302"/>
                  </a:lnTo>
                  <a:cubicBezTo>
                    <a:pt x="0" y="9985"/>
                    <a:pt x="9985" y="0"/>
                    <a:pt x="22302" y="0"/>
                  </a:cubicBezTo>
                  <a:close/>
                </a:path>
              </a:pathLst>
            </a:custGeom>
            <a:solidFill>
              <a:srgbClr val="5164A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19050"/>
              <a:ext cx="3108540" cy="226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689581" y="6489120"/>
            <a:ext cx="6908838" cy="1974776"/>
          </a:xfrm>
          <a:custGeom>
            <a:avLst/>
            <a:gdLst/>
            <a:ahLst/>
            <a:cxnLst/>
            <a:rect r="r" b="b" t="t" l="l"/>
            <a:pathLst>
              <a:path h="1974776" w="6908838">
                <a:moveTo>
                  <a:pt x="0" y="0"/>
                </a:moveTo>
                <a:lnTo>
                  <a:pt x="6908838" y="0"/>
                </a:lnTo>
                <a:lnTo>
                  <a:pt x="6908838" y="1974776"/>
                </a:lnTo>
                <a:lnTo>
                  <a:pt x="0" y="19747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509219" y="4178880"/>
            <a:ext cx="9259415" cy="2310240"/>
          </a:xfrm>
          <a:custGeom>
            <a:avLst/>
            <a:gdLst/>
            <a:ahLst/>
            <a:cxnLst/>
            <a:rect r="r" b="b" t="t" l="l"/>
            <a:pathLst>
              <a:path h="2310240" w="9259415">
                <a:moveTo>
                  <a:pt x="0" y="0"/>
                </a:moveTo>
                <a:lnTo>
                  <a:pt x="9259416" y="0"/>
                </a:lnTo>
                <a:lnTo>
                  <a:pt x="9259416" y="2310240"/>
                </a:lnTo>
                <a:lnTo>
                  <a:pt x="0" y="23102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7562" r="0" b="-2100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519365" y="2027843"/>
            <a:ext cx="9249269" cy="1230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sz="9000">
                <a:solidFill>
                  <a:srgbClr val="0C2640"/>
                </a:solidFill>
                <a:latin typeface="Yusei Magic"/>
              </a:rPr>
              <a:t>DE GESTÃO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38147" y="857950"/>
            <a:ext cx="5011706" cy="847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2"/>
              </a:lnSpc>
            </a:pPr>
            <a:r>
              <a:rPr lang="en-US" sz="6156">
                <a:solidFill>
                  <a:srgbClr val="FFFFFF"/>
                </a:solidFill>
                <a:latin typeface="Yusei Magic"/>
              </a:rPr>
              <a:t>FERRAMENTAS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10671934">
            <a:off x="5561325" y="-1633385"/>
            <a:ext cx="10126218" cy="6677142"/>
          </a:xfrm>
          <a:custGeom>
            <a:avLst/>
            <a:gdLst/>
            <a:ahLst/>
            <a:cxnLst/>
            <a:rect r="r" b="b" t="t" l="l"/>
            <a:pathLst>
              <a:path h="6677142" w="10126218">
                <a:moveTo>
                  <a:pt x="0" y="0"/>
                </a:moveTo>
                <a:lnTo>
                  <a:pt x="10126217" y="0"/>
                </a:lnTo>
                <a:lnTo>
                  <a:pt x="10126217" y="6677142"/>
                </a:lnTo>
                <a:lnTo>
                  <a:pt x="0" y="66771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A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86703" y="1028700"/>
            <a:ext cx="10514593" cy="2636638"/>
          </a:xfrm>
          <a:custGeom>
            <a:avLst/>
            <a:gdLst/>
            <a:ahLst/>
            <a:cxnLst/>
            <a:rect r="r" b="b" t="t" l="l"/>
            <a:pathLst>
              <a:path h="2636638" w="10514593">
                <a:moveTo>
                  <a:pt x="0" y="0"/>
                </a:moveTo>
                <a:lnTo>
                  <a:pt x="10514594" y="0"/>
                </a:lnTo>
                <a:lnTo>
                  <a:pt x="10514594" y="2636638"/>
                </a:lnTo>
                <a:lnTo>
                  <a:pt x="0" y="26366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242632" y="923925"/>
            <a:ext cx="11802737" cy="781261"/>
            <a:chOff x="0" y="0"/>
            <a:chExt cx="3108540" cy="2057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08540" cy="205764"/>
            </a:xfrm>
            <a:custGeom>
              <a:avLst/>
              <a:gdLst/>
              <a:ahLst/>
              <a:cxnLst/>
              <a:rect r="r" b="b" t="t" l="l"/>
              <a:pathLst>
                <a:path h="205764" w="3108540">
                  <a:moveTo>
                    <a:pt x="22302" y="0"/>
                  </a:moveTo>
                  <a:lnTo>
                    <a:pt x="3086238" y="0"/>
                  </a:lnTo>
                  <a:cubicBezTo>
                    <a:pt x="3092153" y="0"/>
                    <a:pt x="3097825" y="2350"/>
                    <a:pt x="3102008" y="6532"/>
                  </a:cubicBezTo>
                  <a:cubicBezTo>
                    <a:pt x="3106190" y="10715"/>
                    <a:pt x="3108540" y="16387"/>
                    <a:pt x="3108540" y="22302"/>
                  </a:cubicBezTo>
                  <a:lnTo>
                    <a:pt x="3108540" y="183462"/>
                  </a:lnTo>
                  <a:cubicBezTo>
                    <a:pt x="3108540" y="195779"/>
                    <a:pt x="3098555" y="205764"/>
                    <a:pt x="3086238" y="205764"/>
                  </a:cubicBezTo>
                  <a:lnTo>
                    <a:pt x="22302" y="205764"/>
                  </a:lnTo>
                  <a:cubicBezTo>
                    <a:pt x="9985" y="205764"/>
                    <a:pt x="0" y="195779"/>
                    <a:pt x="0" y="183462"/>
                  </a:cubicBezTo>
                  <a:lnTo>
                    <a:pt x="0" y="22302"/>
                  </a:lnTo>
                  <a:cubicBezTo>
                    <a:pt x="0" y="9985"/>
                    <a:pt x="9985" y="0"/>
                    <a:pt x="22302" y="0"/>
                  </a:cubicBezTo>
                  <a:close/>
                </a:path>
              </a:pathLst>
            </a:custGeom>
            <a:solidFill>
              <a:srgbClr val="5164A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3108540" cy="1867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124004" y="4241232"/>
            <a:ext cx="8051402" cy="3049468"/>
          </a:xfrm>
          <a:custGeom>
            <a:avLst/>
            <a:gdLst/>
            <a:ahLst/>
            <a:cxnLst/>
            <a:rect r="r" b="b" t="t" l="l"/>
            <a:pathLst>
              <a:path h="3049468" w="8051402">
                <a:moveTo>
                  <a:pt x="0" y="0"/>
                </a:moveTo>
                <a:lnTo>
                  <a:pt x="8051402" y="0"/>
                </a:lnTo>
                <a:lnTo>
                  <a:pt x="8051402" y="3049469"/>
                </a:lnTo>
                <a:lnTo>
                  <a:pt x="0" y="30494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49518" y="-1779690"/>
            <a:ext cx="22853546" cy="15122129"/>
          </a:xfrm>
          <a:custGeom>
            <a:avLst/>
            <a:gdLst/>
            <a:ahLst/>
            <a:cxnLst/>
            <a:rect r="r" b="b" t="t" l="l"/>
            <a:pathLst>
              <a:path h="15122129" w="22853546">
                <a:moveTo>
                  <a:pt x="0" y="0"/>
                </a:moveTo>
                <a:lnTo>
                  <a:pt x="22853546" y="0"/>
                </a:lnTo>
                <a:lnTo>
                  <a:pt x="22853546" y="15122128"/>
                </a:lnTo>
                <a:lnTo>
                  <a:pt x="0" y="15122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930619">
            <a:off x="-580368" y="-2429977"/>
            <a:ext cx="6694981" cy="5446026"/>
          </a:xfrm>
          <a:custGeom>
            <a:avLst/>
            <a:gdLst/>
            <a:ahLst/>
            <a:cxnLst/>
            <a:rect r="r" b="b" t="t" l="l"/>
            <a:pathLst>
              <a:path h="5446026" w="6694981">
                <a:moveTo>
                  <a:pt x="0" y="0"/>
                </a:moveTo>
                <a:lnTo>
                  <a:pt x="6694981" y="0"/>
                </a:lnTo>
                <a:lnTo>
                  <a:pt x="6694981" y="5446026"/>
                </a:lnTo>
                <a:lnTo>
                  <a:pt x="0" y="54460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886703" y="2071058"/>
            <a:ext cx="10526003" cy="1086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20"/>
              </a:lnSpc>
            </a:pPr>
            <a:r>
              <a:rPr lang="en-US" sz="8000">
                <a:solidFill>
                  <a:srgbClr val="0C2640"/>
                </a:solidFill>
                <a:latin typeface="Yusei Magic"/>
              </a:rPr>
              <a:t>SITE INSTITUCIONAL</a:t>
            </a:r>
          </a:p>
        </p:txBody>
      </p:sp>
      <p:sp>
        <p:nvSpPr>
          <p:cNvPr name="TextBox 10" id="10"/>
          <p:cNvSpPr txBox="true"/>
          <p:nvPr/>
        </p:nvSpPr>
        <p:spPr>
          <a:xfrm rot="507717">
            <a:off x="10580603" y="7702933"/>
            <a:ext cx="1510249" cy="336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sz="2411">
                <a:solidFill>
                  <a:srgbClr val="FFFFFF">
                    <a:alpha val="56863"/>
                  </a:srgbClr>
                </a:solidFill>
                <a:latin typeface="Yusei Magic"/>
              </a:rPr>
              <a:t>VETORES</a:t>
            </a:r>
          </a:p>
        </p:txBody>
      </p:sp>
      <p:sp>
        <p:nvSpPr>
          <p:cNvPr name="TextBox 11" id="11"/>
          <p:cNvSpPr txBox="true"/>
          <p:nvPr/>
        </p:nvSpPr>
        <p:spPr>
          <a:xfrm rot="369892">
            <a:off x="7254303" y="7664641"/>
            <a:ext cx="1731402" cy="336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sz="2411">
                <a:solidFill>
                  <a:srgbClr val="FFFFFF">
                    <a:alpha val="56863"/>
                  </a:srgbClr>
                </a:solidFill>
                <a:latin typeface="Yusei Magic"/>
              </a:rPr>
              <a:t>REPETIÇÕES</a:t>
            </a:r>
          </a:p>
        </p:txBody>
      </p:sp>
      <p:sp>
        <p:nvSpPr>
          <p:cNvPr name="TextBox 12" id="12"/>
          <p:cNvSpPr txBox="true"/>
          <p:nvPr/>
        </p:nvSpPr>
        <p:spPr>
          <a:xfrm rot="369892">
            <a:off x="3370784" y="5901782"/>
            <a:ext cx="1731402" cy="336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sz="2411">
                <a:solidFill>
                  <a:srgbClr val="FFFFFF">
                    <a:alpha val="56863"/>
                  </a:srgbClr>
                </a:solidFill>
                <a:latin typeface="Yusei Magic"/>
              </a:rPr>
              <a:t>OPERAÇÕES</a:t>
            </a:r>
          </a:p>
        </p:txBody>
      </p:sp>
      <p:sp>
        <p:nvSpPr>
          <p:cNvPr name="TextBox 13" id="13"/>
          <p:cNvSpPr txBox="true"/>
          <p:nvPr/>
        </p:nvSpPr>
        <p:spPr>
          <a:xfrm rot="499074">
            <a:off x="13514636" y="5901721"/>
            <a:ext cx="1510249" cy="336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sz="2411">
                <a:solidFill>
                  <a:srgbClr val="FFFFFF">
                    <a:alpha val="56863"/>
                  </a:srgbClr>
                </a:solidFill>
                <a:latin typeface="Yusei Magic"/>
              </a:rPr>
              <a:t>VARIAVEIS</a:t>
            </a:r>
          </a:p>
        </p:txBody>
      </p:sp>
      <p:sp>
        <p:nvSpPr>
          <p:cNvPr name="TextBox 14" id="14"/>
          <p:cNvSpPr txBox="true"/>
          <p:nvPr/>
        </p:nvSpPr>
        <p:spPr>
          <a:xfrm rot="499074">
            <a:off x="12870564" y="7649172"/>
            <a:ext cx="1510249" cy="336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sz="2411">
                <a:solidFill>
                  <a:srgbClr val="FFFFFF">
                    <a:alpha val="56863"/>
                  </a:srgbClr>
                </a:solidFill>
                <a:latin typeface="Yusei Magic"/>
              </a:rPr>
              <a:t>FUNÇÕES</a:t>
            </a:r>
          </a:p>
        </p:txBody>
      </p:sp>
      <p:sp>
        <p:nvSpPr>
          <p:cNvPr name="TextBox 15" id="15"/>
          <p:cNvSpPr txBox="true"/>
          <p:nvPr/>
        </p:nvSpPr>
        <p:spPr>
          <a:xfrm rot="369892">
            <a:off x="3931561" y="7633826"/>
            <a:ext cx="1731402" cy="336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sz="2411">
                <a:solidFill>
                  <a:srgbClr val="FFFFFF">
                    <a:alpha val="56863"/>
                  </a:srgbClr>
                </a:solidFill>
                <a:latin typeface="Yusei Magic"/>
              </a:rPr>
              <a:t>CONDIÇÕES</a:t>
            </a:r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2C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86703" y="1028700"/>
            <a:ext cx="10514593" cy="2636638"/>
          </a:xfrm>
          <a:custGeom>
            <a:avLst/>
            <a:gdLst/>
            <a:ahLst/>
            <a:cxnLst/>
            <a:rect r="r" b="b" t="t" l="l"/>
            <a:pathLst>
              <a:path h="2636638" w="10514593">
                <a:moveTo>
                  <a:pt x="0" y="0"/>
                </a:moveTo>
                <a:lnTo>
                  <a:pt x="10514594" y="0"/>
                </a:lnTo>
                <a:lnTo>
                  <a:pt x="10514594" y="2636638"/>
                </a:lnTo>
                <a:lnTo>
                  <a:pt x="0" y="26366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242632" y="923925"/>
            <a:ext cx="11802737" cy="781261"/>
            <a:chOff x="0" y="0"/>
            <a:chExt cx="3108540" cy="2057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08540" cy="205764"/>
            </a:xfrm>
            <a:custGeom>
              <a:avLst/>
              <a:gdLst/>
              <a:ahLst/>
              <a:cxnLst/>
              <a:rect r="r" b="b" t="t" l="l"/>
              <a:pathLst>
                <a:path h="205764" w="3108540">
                  <a:moveTo>
                    <a:pt x="22302" y="0"/>
                  </a:moveTo>
                  <a:lnTo>
                    <a:pt x="3086238" y="0"/>
                  </a:lnTo>
                  <a:cubicBezTo>
                    <a:pt x="3092153" y="0"/>
                    <a:pt x="3097825" y="2350"/>
                    <a:pt x="3102008" y="6532"/>
                  </a:cubicBezTo>
                  <a:cubicBezTo>
                    <a:pt x="3106190" y="10715"/>
                    <a:pt x="3108540" y="16387"/>
                    <a:pt x="3108540" y="22302"/>
                  </a:cubicBezTo>
                  <a:lnTo>
                    <a:pt x="3108540" y="183462"/>
                  </a:lnTo>
                  <a:cubicBezTo>
                    <a:pt x="3108540" y="195779"/>
                    <a:pt x="3098555" y="205764"/>
                    <a:pt x="3086238" y="205764"/>
                  </a:cubicBezTo>
                  <a:lnTo>
                    <a:pt x="22302" y="205764"/>
                  </a:lnTo>
                  <a:cubicBezTo>
                    <a:pt x="9985" y="205764"/>
                    <a:pt x="0" y="195779"/>
                    <a:pt x="0" y="183462"/>
                  </a:cubicBezTo>
                  <a:lnTo>
                    <a:pt x="0" y="22302"/>
                  </a:lnTo>
                  <a:cubicBezTo>
                    <a:pt x="0" y="9985"/>
                    <a:pt x="9985" y="0"/>
                    <a:pt x="22302" y="0"/>
                  </a:cubicBezTo>
                  <a:close/>
                </a:path>
              </a:pathLst>
            </a:custGeom>
            <a:solidFill>
              <a:srgbClr val="5164A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3108540" cy="1867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8900807">
            <a:off x="-11254184" y="3246725"/>
            <a:ext cx="19084365" cy="12023150"/>
          </a:xfrm>
          <a:custGeom>
            <a:avLst/>
            <a:gdLst/>
            <a:ahLst/>
            <a:cxnLst/>
            <a:rect r="r" b="b" t="t" l="l"/>
            <a:pathLst>
              <a:path h="12023150" w="19084365">
                <a:moveTo>
                  <a:pt x="0" y="0"/>
                </a:moveTo>
                <a:lnTo>
                  <a:pt x="19084366" y="0"/>
                </a:lnTo>
                <a:lnTo>
                  <a:pt x="19084366" y="12023150"/>
                </a:lnTo>
                <a:lnTo>
                  <a:pt x="0" y="12023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24907" y="4107534"/>
            <a:ext cx="4019093" cy="4019093"/>
          </a:xfrm>
          <a:custGeom>
            <a:avLst/>
            <a:gdLst/>
            <a:ahLst/>
            <a:cxnLst/>
            <a:rect r="r" b="b" t="t" l="l"/>
            <a:pathLst>
              <a:path h="4019093" w="4019093">
                <a:moveTo>
                  <a:pt x="0" y="0"/>
                </a:moveTo>
                <a:lnTo>
                  <a:pt x="4019093" y="0"/>
                </a:lnTo>
                <a:lnTo>
                  <a:pt x="4019093" y="4019093"/>
                </a:lnTo>
                <a:lnTo>
                  <a:pt x="0" y="40190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574436" y="4439285"/>
            <a:ext cx="5550785" cy="3355592"/>
          </a:xfrm>
          <a:custGeom>
            <a:avLst/>
            <a:gdLst/>
            <a:ahLst/>
            <a:cxnLst/>
            <a:rect r="r" b="b" t="t" l="l"/>
            <a:pathLst>
              <a:path h="3355592" w="5550785">
                <a:moveTo>
                  <a:pt x="0" y="0"/>
                </a:moveTo>
                <a:lnTo>
                  <a:pt x="5550785" y="0"/>
                </a:lnTo>
                <a:lnTo>
                  <a:pt x="5550785" y="3355592"/>
                </a:lnTo>
                <a:lnTo>
                  <a:pt x="0" y="33555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7741" r="0" b="-27677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4034409" y="3862329"/>
            <a:ext cx="10126218" cy="6677142"/>
          </a:xfrm>
          <a:custGeom>
            <a:avLst/>
            <a:gdLst/>
            <a:ahLst/>
            <a:cxnLst/>
            <a:rect r="r" b="b" t="t" l="l"/>
            <a:pathLst>
              <a:path h="6677142" w="10126218">
                <a:moveTo>
                  <a:pt x="0" y="0"/>
                </a:moveTo>
                <a:lnTo>
                  <a:pt x="10126218" y="0"/>
                </a:lnTo>
                <a:lnTo>
                  <a:pt x="10126218" y="6677142"/>
                </a:lnTo>
                <a:lnTo>
                  <a:pt x="0" y="66771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5403899" y="7200900"/>
            <a:ext cx="3710801" cy="4114800"/>
          </a:xfrm>
          <a:custGeom>
            <a:avLst/>
            <a:gdLst/>
            <a:ahLst/>
            <a:cxnLst/>
            <a:rect r="r" b="b" t="t" l="l"/>
            <a:pathLst>
              <a:path h="4114800" w="3710801">
                <a:moveTo>
                  <a:pt x="3710802" y="0"/>
                </a:moveTo>
                <a:lnTo>
                  <a:pt x="0" y="0"/>
                </a:lnTo>
                <a:lnTo>
                  <a:pt x="0" y="4114800"/>
                </a:lnTo>
                <a:lnTo>
                  <a:pt x="3710802" y="4114800"/>
                </a:lnTo>
                <a:lnTo>
                  <a:pt x="3710802" y="0"/>
                </a:lnTo>
                <a:close/>
              </a:path>
            </a:pathLst>
          </a:custGeom>
          <a:blipFill>
            <a:blip r:embed="rId7">
              <a:alphaModFix amt="74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072975" y="2037479"/>
            <a:ext cx="6142050" cy="1133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93"/>
              </a:lnSpc>
            </a:pPr>
            <a:r>
              <a:rPr lang="en-US" sz="8359">
                <a:solidFill>
                  <a:srgbClr val="0C2640"/>
                </a:solidFill>
                <a:latin typeface="Yusei Magic"/>
              </a:rPr>
              <a:t>VM &amp; MYSQL</a:t>
            </a: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2C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86703" y="1997676"/>
            <a:ext cx="10514593" cy="857111"/>
            <a:chOff x="0" y="0"/>
            <a:chExt cx="2769276" cy="2257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69276" cy="225741"/>
            </a:xfrm>
            <a:custGeom>
              <a:avLst/>
              <a:gdLst/>
              <a:ahLst/>
              <a:cxnLst/>
              <a:rect r="r" b="b" t="t" l="l"/>
              <a:pathLst>
                <a:path h="225741" w="2769276">
                  <a:moveTo>
                    <a:pt x="25034" y="0"/>
                  </a:moveTo>
                  <a:lnTo>
                    <a:pt x="2744241" y="0"/>
                  </a:lnTo>
                  <a:cubicBezTo>
                    <a:pt x="2750881" y="0"/>
                    <a:pt x="2757249" y="2638"/>
                    <a:pt x="2761943" y="7332"/>
                  </a:cubicBezTo>
                  <a:cubicBezTo>
                    <a:pt x="2766638" y="12027"/>
                    <a:pt x="2769276" y="18395"/>
                    <a:pt x="2769276" y="25034"/>
                  </a:cubicBezTo>
                  <a:lnTo>
                    <a:pt x="2769276" y="200707"/>
                  </a:lnTo>
                  <a:cubicBezTo>
                    <a:pt x="2769276" y="207346"/>
                    <a:pt x="2766638" y="213714"/>
                    <a:pt x="2761943" y="218409"/>
                  </a:cubicBezTo>
                  <a:cubicBezTo>
                    <a:pt x="2757249" y="223104"/>
                    <a:pt x="2750881" y="225741"/>
                    <a:pt x="2744241" y="225741"/>
                  </a:cubicBezTo>
                  <a:lnTo>
                    <a:pt x="25034" y="225741"/>
                  </a:lnTo>
                  <a:cubicBezTo>
                    <a:pt x="18395" y="225741"/>
                    <a:pt x="12027" y="223104"/>
                    <a:pt x="7332" y="218409"/>
                  </a:cubicBezTo>
                  <a:cubicBezTo>
                    <a:pt x="2638" y="213714"/>
                    <a:pt x="0" y="207346"/>
                    <a:pt x="0" y="200707"/>
                  </a:cubicBezTo>
                  <a:lnTo>
                    <a:pt x="0" y="25034"/>
                  </a:lnTo>
                  <a:cubicBezTo>
                    <a:pt x="0" y="18395"/>
                    <a:pt x="2638" y="12027"/>
                    <a:pt x="7332" y="7332"/>
                  </a:cubicBezTo>
                  <a:cubicBezTo>
                    <a:pt x="12027" y="2638"/>
                    <a:pt x="18395" y="0"/>
                    <a:pt x="25034" y="0"/>
                  </a:cubicBezTo>
                  <a:close/>
                </a:path>
              </a:pathLst>
            </a:custGeom>
            <a:solidFill>
              <a:srgbClr val="5164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2769276" cy="2066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432981" y="8482416"/>
            <a:ext cx="1131966" cy="1804584"/>
          </a:xfrm>
          <a:custGeom>
            <a:avLst/>
            <a:gdLst/>
            <a:ahLst/>
            <a:cxnLst/>
            <a:rect r="r" b="b" t="t" l="l"/>
            <a:pathLst>
              <a:path h="1804584" w="1131966">
                <a:moveTo>
                  <a:pt x="0" y="0"/>
                </a:moveTo>
                <a:lnTo>
                  <a:pt x="1131966" y="0"/>
                </a:lnTo>
                <a:lnTo>
                  <a:pt x="1131966" y="1804584"/>
                </a:lnTo>
                <a:lnTo>
                  <a:pt x="0" y="1804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356983">
            <a:off x="-787544" y="1804874"/>
            <a:ext cx="2192066" cy="4114800"/>
          </a:xfrm>
          <a:custGeom>
            <a:avLst/>
            <a:gdLst/>
            <a:ahLst/>
            <a:cxnLst/>
            <a:rect r="r" b="b" t="t" l="l"/>
            <a:pathLst>
              <a:path h="4114800" w="2192066">
                <a:moveTo>
                  <a:pt x="0" y="0"/>
                </a:moveTo>
                <a:lnTo>
                  <a:pt x="2192067" y="0"/>
                </a:lnTo>
                <a:lnTo>
                  <a:pt x="21920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40612">
            <a:off x="-645216" y="7765175"/>
            <a:ext cx="2850379" cy="3239067"/>
          </a:xfrm>
          <a:custGeom>
            <a:avLst/>
            <a:gdLst/>
            <a:ahLst/>
            <a:cxnLst/>
            <a:rect r="r" b="b" t="t" l="l"/>
            <a:pathLst>
              <a:path h="3239067" w="2850379">
                <a:moveTo>
                  <a:pt x="0" y="0"/>
                </a:moveTo>
                <a:lnTo>
                  <a:pt x="2850379" y="0"/>
                </a:lnTo>
                <a:lnTo>
                  <a:pt x="2850379" y="3239067"/>
                </a:lnTo>
                <a:lnTo>
                  <a:pt x="0" y="32390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89036" y="3036949"/>
            <a:ext cx="15709928" cy="2985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1"/>
              </a:lnSpc>
            </a:pPr>
            <a:r>
              <a:rPr lang="en-US" sz="3400">
                <a:solidFill>
                  <a:srgbClr val="FFFFFF"/>
                </a:solidFill>
                <a:latin typeface="Hatton"/>
              </a:rPr>
              <a:t> Ao longo do desenvolvimento do site Advogada Extraordinária,</a:t>
            </a:r>
          </a:p>
          <a:p>
            <a:pPr algn="ctr">
              <a:lnSpc>
                <a:spcPts val="4761"/>
              </a:lnSpc>
            </a:pPr>
            <a:r>
              <a:rPr lang="en-US" sz="3400">
                <a:solidFill>
                  <a:srgbClr val="FFFFFF"/>
                </a:solidFill>
                <a:latin typeface="Hatton"/>
              </a:rPr>
              <a:t>eu tive algumas </a:t>
            </a:r>
            <a:r>
              <a:rPr lang="en-US" sz="3400">
                <a:solidFill>
                  <a:srgbClr val="28BDBC"/>
                </a:solidFill>
                <a:latin typeface="Hatton"/>
              </a:rPr>
              <a:t>dificuldades</a:t>
            </a:r>
            <a:r>
              <a:rPr lang="en-US" sz="3400">
                <a:solidFill>
                  <a:srgbClr val="FFFFFF"/>
                </a:solidFill>
                <a:latin typeface="Hatton"/>
              </a:rPr>
              <a:t> ao codar determinadas partes do site.</a:t>
            </a:r>
          </a:p>
          <a:p>
            <a:pPr algn="ctr">
              <a:lnSpc>
                <a:spcPts val="4761"/>
              </a:lnSpc>
            </a:pPr>
            <a:r>
              <a:rPr lang="en-US" sz="3400">
                <a:solidFill>
                  <a:srgbClr val="FFFFFF"/>
                </a:solidFill>
                <a:latin typeface="Hatton"/>
              </a:rPr>
              <a:t>Uma dessas dificuldades foi em conectar a API, confesso que foi um tanto desafiador, todavia, enfrentei meus medos e consegui realizar tudo aquilo quanto deveria ter em meu site.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92339" y="1296723"/>
            <a:ext cx="15766961" cy="740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7"/>
              </a:lnSpc>
            </a:pPr>
            <a:r>
              <a:rPr lang="en-US" sz="5391">
                <a:solidFill>
                  <a:srgbClr val="FFFFFF"/>
                </a:solidFill>
                <a:latin typeface="Yusei Magic"/>
              </a:rPr>
              <a:t>O MEU PROCESSO DURANTE O DESENVOLVIMENTO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101922" y="2073876"/>
            <a:ext cx="10084157" cy="740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7"/>
              </a:lnSpc>
            </a:pPr>
            <a:r>
              <a:rPr lang="en-US" sz="5391">
                <a:solidFill>
                  <a:srgbClr val="FFFFFF"/>
                </a:solidFill>
                <a:latin typeface="Yusei Magic"/>
              </a:rPr>
              <a:t>DE ADVOGADA EXTRAORDINÁRIA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69786" y="6375466"/>
            <a:ext cx="15148428" cy="3009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1"/>
              </a:lnSpc>
            </a:pPr>
            <a:r>
              <a:rPr lang="en-US" sz="3400">
                <a:solidFill>
                  <a:srgbClr val="FFFFFF"/>
                </a:solidFill>
                <a:latin typeface="Hatton"/>
              </a:rPr>
              <a:t>E ao analisar realmente qual era a minha maior dificuldade, percebi que na verdade o que estava </a:t>
            </a:r>
            <a:r>
              <a:rPr lang="en-US" sz="3400">
                <a:solidFill>
                  <a:srgbClr val="4DA9BB"/>
                </a:solidFill>
                <a:latin typeface="Hatton"/>
              </a:rPr>
              <a:t>causando</a:t>
            </a:r>
            <a:r>
              <a:rPr lang="en-US" sz="3400">
                <a:solidFill>
                  <a:srgbClr val="FFFFFF"/>
                </a:solidFill>
                <a:latin typeface="Hatton"/>
              </a:rPr>
              <a:t> essas </a:t>
            </a:r>
            <a:r>
              <a:rPr lang="en-US" sz="3400">
                <a:solidFill>
                  <a:srgbClr val="4DA9BB"/>
                </a:solidFill>
                <a:latin typeface="Hatton"/>
              </a:rPr>
              <a:t>dificuldades</a:t>
            </a:r>
            <a:r>
              <a:rPr lang="en-US" sz="3400">
                <a:solidFill>
                  <a:srgbClr val="FFFFFF"/>
                </a:solidFill>
                <a:latin typeface="Hatton"/>
              </a:rPr>
              <a:t>, era </a:t>
            </a:r>
            <a:r>
              <a:rPr lang="en-US" sz="3400">
                <a:solidFill>
                  <a:srgbClr val="4DA9BB"/>
                </a:solidFill>
                <a:latin typeface="Hatton"/>
              </a:rPr>
              <a:t>eu mesma</a:t>
            </a:r>
            <a:r>
              <a:rPr lang="en-US" sz="3400">
                <a:solidFill>
                  <a:srgbClr val="FFFFFF"/>
                </a:solidFill>
                <a:latin typeface="Hatton"/>
              </a:rPr>
              <a:t>, pois deixei que o </a:t>
            </a:r>
            <a:r>
              <a:rPr lang="en-US" sz="3400">
                <a:solidFill>
                  <a:srgbClr val="4DA9BB"/>
                </a:solidFill>
                <a:latin typeface="Hatton"/>
              </a:rPr>
              <a:t>medo</a:t>
            </a:r>
            <a:r>
              <a:rPr lang="en-US" sz="3400">
                <a:solidFill>
                  <a:srgbClr val="FFFFFF"/>
                </a:solidFill>
                <a:latin typeface="Hatton"/>
              </a:rPr>
              <a:t> e a falta de </a:t>
            </a:r>
            <a:r>
              <a:rPr lang="en-US" sz="3400">
                <a:solidFill>
                  <a:srgbClr val="4DA9BB"/>
                </a:solidFill>
                <a:latin typeface="Hatton"/>
              </a:rPr>
              <a:t>não acreditar</a:t>
            </a:r>
            <a:r>
              <a:rPr lang="en-US" sz="3400">
                <a:solidFill>
                  <a:srgbClr val="FFFFFF"/>
                </a:solidFill>
                <a:latin typeface="Hatton"/>
              </a:rPr>
              <a:t> em mim mesma, não me permitisse entregar o meu melhor e mostrar quem eu sou, mas a partir do momento em que </a:t>
            </a:r>
            <a:r>
              <a:rPr lang="en-US" sz="3400">
                <a:solidFill>
                  <a:srgbClr val="4DA9BB"/>
                </a:solidFill>
                <a:latin typeface="Hatton"/>
              </a:rPr>
              <a:t>virei</a:t>
            </a:r>
            <a:r>
              <a:rPr lang="en-US" sz="3400">
                <a:solidFill>
                  <a:srgbClr val="FFFFFF"/>
                </a:solidFill>
                <a:latin typeface="Hatton"/>
              </a:rPr>
              <a:t> essa </a:t>
            </a:r>
            <a:r>
              <a:rPr lang="en-US" sz="3400">
                <a:solidFill>
                  <a:srgbClr val="4DA9BB"/>
                </a:solidFill>
                <a:latin typeface="Hatton"/>
              </a:rPr>
              <a:t>chave</a:t>
            </a:r>
            <a:r>
              <a:rPr lang="en-US" sz="3400">
                <a:solidFill>
                  <a:srgbClr val="FFFFFF"/>
                </a:solidFill>
                <a:latin typeface="Hatton"/>
              </a:rPr>
              <a:t>, as coisas </a:t>
            </a:r>
            <a:r>
              <a:rPr lang="en-US" sz="3400">
                <a:solidFill>
                  <a:srgbClr val="4DA9BB"/>
                </a:solidFill>
                <a:latin typeface="Hatton"/>
              </a:rPr>
              <a:t>fluíram</a:t>
            </a:r>
            <a:r>
              <a:rPr lang="en-US" sz="3400">
                <a:solidFill>
                  <a:srgbClr val="FFFFFF"/>
                </a:solidFill>
                <a:latin typeface="Hatton"/>
              </a:rPr>
              <a:t>. </a:t>
            </a: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2C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30665">
            <a:off x="11959820" y="-300182"/>
            <a:ext cx="7940071" cy="2657764"/>
          </a:xfrm>
          <a:custGeom>
            <a:avLst/>
            <a:gdLst/>
            <a:ahLst/>
            <a:cxnLst/>
            <a:rect r="r" b="b" t="t" l="l"/>
            <a:pathLst>
              <a:path h="2657764" w="7940071">
                <a:moveTo>
                  <a:pt x="0" y="0"/>
                </a:moveTo>
                <a:lnTo>
                  <a:pt x="7940071" y="0"/>
                </a:lnTo>
                <a:lnTo>
                  <a:pt x="7940071" y="2657764"/>
                </a:lnTo>
                <a:lnTo>
                  <a:pt x="0" y="2657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270504">
            <a:off x="-1405426" y="8229600"/>
            <a:ext cx="3890356" cy="4114800"/>
          </a:xfrm>
          <a:custGeom>
            <a:avLst/>
            <a:gdLst/>
            <a:ahLst/>
            <a:cxnLst/>
            <a:rect r="r" b="b" t="t" l="l"/>
            <a:pathLst>
              <a:path h="4114800" w="3890356">
                <a:moveTo>
                  <a:pt x="0" y="0"/>
                </a:moveTo>
                <a:lnTo>
                  <a:pt x="3890357" y="0"/>
                </a:lnTo>
                <a:lnTo>
                  <a:pt x="38903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71071" y="7200900"/>
            <a:ext cx="5006947" cy="4114800"/>
          </a:xfrm>
          <a:custGeom>
            <a:avLst/>
            <a:gdLst/>
            <a:ahLst/>
            <a:cxnLst/>
            <a:rect r="r" b="b" t="t" l="l"/>
            <a:pathLst>
              <a:path h="4114800" w="5006947">
                <a:moveTo>
                  <a:pt x="0" y="0"/>
                </a:moveTo>
                <a:lnTo>
                  <a:pt x="5006947" y="0"/>
                </a:lnTo>
                <a:lnTo>
                  <a:pt x="50069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096766" y="4446984"/>
            <a:ext cx="12094467" cy="1574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79"/>
              </a:lnSpc>
            </a:pPr>
            <a:r>
              <a:rPr lang="en-US" sz="11518">
                <a:solidFill>
                  <a:srgbClr val="FFFFFF"/>
                </a:solidFill>
                <a:latin typeface="Yusei Magic"/>
              </a:rPr>
              <a:t>AGRADECIMENTOS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2C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5634" y="119507"/>
            <a:ext cx="5724939" cy="10167493"/>
          </a:xfrm>
          <a:custGeom>
            <a:avLst/>
            <a:gdLst/>
            <a:ahLst/>
            <a:cxnLst/>
            <a:rect r="r" b="b" t="t" l="l"/>
            <a:pathLst>
              <a:path h="10167493" w="5724939">
                <a:moveTo>
                  <a:pt x="0" y="0"/>
                </a:moveTo>
                <a:lnTo>
                  <a:pt x="5724939" y="0"/>
                </a:lnTo>
                <a:lnTo>
                  <a:pt x="5724939" y="10167493"/>
                </a:lnTo>
                <a:lnTo>
                  <a:pt x="0" y="10167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65595">
            <a:off x="16687960" y="6001159"/>
            <a:ext cx="823890" cy="1800574"/>
          </a:xfrm>
          <a:custGeom>
            <a:avLst/>
            <a:gdLst/>
            <a:ahLst/>
            <a:cxnLst/>
            <a:rect r="r" b="b" t="t" l="l"/>
            <a:pathLst>
              <a:path h="1800574" w="823890">
                <a:moveTo>
                  <a:pt x="0" y="0"/>
                </a:moveTo>
                <a:lnTo>
                  <a:pt x="823890" y="0"/>
                </a:lnTo>
                <a:lnTo>
                  <a:pt x="823890" y="1800574"/>
                </a:lnTo>
                <a:lnTo>
                  <a:pt x="0" y="18005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53430">
            <a:off x="14779198" y="7634871"/>
            <a:ext cx="3508802" cy="4114800"/>
          </a:xfrm>
          <a:custGeom>
            <a:avLst/>
            <a:gdLst/>
            <a:ahLst/>
            <a:cxnLst/>
            <a:rect r="r" b="b" t="t" l="l"/>
            <a:pathLst>
              <a:path h="4114800" w="3508802">
                <a:moveTo>
                  <a:pt x="0" y="0"/>
                </a:moveTo>
                <a:lnTo>
                  <a:pt x="3508802" y="0"/>
                </a:lnTo>
                <a:lnTo>
                  <a:pt x="3508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56836" y="-992568"/>
            <a:ext cx="16230600" cy="5031486"/>
          </a:xfrm>
          <a:custGeom>
            <a:avLst/>
            <a:gdLst/>
            <a:ahLst/>
            <a:cxnLst/>
            <a:rect r="r" b="b" t="t" l="l"/>
            <a:pathLst>
              <a:path h="5031486" w="16230600">
                <a:moveTo>
                  <a:pt x="0" y="0"/>
                </a:moveTo>
                <a:lnTo>
                  <a:pt x="16230600" y="0"/>
                </a:lnTo>
                <a:lnTo>
                  <a:pt x="16230600" y="5031486"/>
                </a:lnTo>
                <a:lnTo>
                  <a:pt x="0" y="50314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756836" y="4267518"/>
            <a:ext cx="12213169" cy="1980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79"/>
              </a:lnSpc>
            </a:pPr>
            <a:r>
              <a:rPr lang="en-US" sz="14499">
                <a:solidFill>
                  <a:srgbClr val="FFFFFF"/>
                </a:solidFill>
                <a:latin typeface="Yusei Magic"/>
              </a:rPr>
              <a:t>OBRIGADA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41929" y="6174371"/>
            <a:ext cx="14804141" cy="727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Hatton"/>
              </a:rPr>
              <a:t>PELA ATENÇÃO</a:t>
            </a:r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DAGHMeU39Ig</dc:identifier>
  <dcterms:modified xsi:type="dcterms:W3CDTF">2011-08-01T06:04:30Z</dcterms:modified>
  <cp:revision>1</cp:revision>
  <dc:title>Blue illustrated Thesis Defense presentation</dc:title>
</cp:coreProperties>
</file>